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9" r:id="rId4"/>
    <p:sldId id="271" r:id="rId5"/>
    <p:sldId id="272" r:id="rId6"/>
    <p:sldId id="273" r:id="rId7"/>
    <p:sldId id="274" r:id="rId8"/>
    <p:sldId id="275" r:id="rId9"/>
    <p:sldId id="279" r:id="rId10"/>
    <p:sldId id="277" r:id="rId11"/>
    <p:sldId id="276" r:id="rId12"/>
    <p:sldId id="278" r:id="rId13"/>
    <p:sldId id="280" r:id="rId14"/>
    <p:sldId id="270" r:id="rId15"/>
    <p:sldId id="26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FF99"/>
    <a:srgbClr val="CCFFCC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7" autoAdjust="0"/>
  </p:normalViewPr>
  <p:slideViewPr>
    <p:cSldViewPr snapToGrid="0" snapToObjects="1">
      <p:cViewPr varScale="1">
        <p:scale>
          <a:sx n="65" d="100"/>
          <a:sy n="65" d="100"/>
        </p:scale>
        <p:origin x="73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53" d="100"/>
          <a:sy n="53" d="100"/>
        </p:scale>
        <p:origin x="284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7D52EA-FAB0-4E11-9762-EEF5DF9CF408}" type="datetimeFigureOut">
              <a:rPr lang="en-ZA" smtClean="0"/>
              <a:t>2025/09/08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04A5D-D8F4-4258-ABBE-D3B5AD485C9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17470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4452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7A5A4B-8445-DE86-E2F9-1FF850E100BC}"/>
              </a:ext>
            </a:extLst>
          </p:cNvPr>
          <p:cNvSpPr/>
          <p:nvPr userDrawn="1"/>
        </p:nvSpPr>
        <p:spPr>
          <a:xfrm rot="8309899">
            <a:off x="-254044" y="-153718"/>
            <a:ext cx="759178" cy="46622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231104-67B9-9F7C-E82C-E0B91CF5B2A7}"/>
              </a:ext>
            </a:extLst>
          </p:cNvPr>
          <p:cNvSpPr txBox="1"/>
          <p:nvPr userDrawn="1"/>
        </p:nvSpPr>
        <p:spPr>
          <a:xfrm>
            <a:off x="-110879" y="-25122"/>
            <a:ext cx="568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704C12F9-339A-4D4C-A7D4-A26FF58BC4A1}" type="slidenum">
              <a:rPr lang="en-ZA" b="1" smtClean="0">
                <a:solidFill>
                  <a:schemeClr val="bg1"/>
                </a:solidFill>
              </a:rPr>
              <a:pPr algn="ctr"/>
              <a:t>‹#›</a:t>
            </a:fld>
            <a:endParaRPr lang="en-ZA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380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95373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EAAFB-28B4-B14C-96A7-86C96C3477B9}" type="datetimeFigureOut">
              <a:rPr lang="en-US" smtClean="0"/>
              <a:t>08-Sep-25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3F11B-485D-FE46-B46B-E0D8D68136E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37983" y="1916955"/>
            <a:ext cx="4115217" cy="127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737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5373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EAAFB-28B4-B14C-96A7-86C96C3477B9}" type="datetimeFigureOut">
              <a:rPr lang="en-US" smtClean="0"/>
              <a:t>08-Sep-25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3F11B-485D-FE46-B46B-E0D8D68136E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76355" y="6356350"/>
            <a:ext cx="1069445" cy="33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75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EAAFB-28B4-B14C-96A7-86C96C3477B9}" type="datetimeFigureOut">
              <a:rPr lang="en-US" smtClean="0"/>
              <a:t>08-Sep-25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3F11B-485D-FE46-B46B-E0D8D68136E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76355" y="6356350"/>
            <a:ext cx="1069445" cy="33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477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AA46D-2BDD-EA47-9656-C05A13D0489B}" type="datetimeFigureOut">
              <a:rPr lang="en-US" smtClean="0"/>
              <a:t>08-Sep-25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C8600-F823-7648-9A93-C26A10EC1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499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1" r:id="rId3"/>
    <p:sldLayoutId id="2147483663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6">
            <a:extLst>
              <a:ext uri="{FF2B5EF4-FFF2-40B4-BE49-F238E27FC236}">
                <a16:creationId xmlns:a16="http://schemas.microsoft.com/office/drawing/2014/main" id="{27E3C168-2210-0179-AD48-CE796C128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1074509"/>
            <a:ext cx="8064896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/>
              <a:t>Discrepancies between population and estimates and official enrolment data and the implications of this for across-province funding equity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ZA" altLang="en-US" sz="3000" dirty="0"/>
          </a:p>
          <a:p>
            <a:pPr algn="ctr">
              <a:spcBef>
                <a:spcPct val="0"/>
              </a:spcBef>
              <a:buFontTx/>
              <a:buNone/>
            </a:pPr>
            <a:endParaRPr lang="en-ZA" altLang="en-US" sz="3000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ZA" altLang="en-US" sz="3000" dirty="0"/>
              <a:t>Martin Gustafsson</a:t>
            </a:r>
          </a:p>
          <a:p>
            <a:pPr algn="ctr">
              <a:spcBef>
                <a:spcPct val="0"/>
              </a:spcBef>
              <a:buNone/>
            </a:pPr>
            <a:r>
              <a:rPr lang="en-ZA" altLang="en-US" sz="3000" dirty="0"/>
              <a:t>September 2025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ZA" altLang="en-US" sz="3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50C870-533D-FFB4-1DDC-BD8F87B61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8608" y="5505730"/>
            <a:ext cx="2672202" cy="9688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6226319"/>
            <a:ext cx="1609632" cy="4989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8BC9C1-FAEC-4045-B4FB-549AF2496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232" y="5505730"/>
            <a:ext cx="2311968" cy="49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145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F0BF6-9BBD-53A2-678F-39D50017E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6">
            <a:extLst>
              <a:ext uri="{FF2B5EF4-FFF2-40B4-BE49-F238E27FC236}">
                <a16:creationId xmlns:a16="http://schemas.microsoft.com/office/drawing/2014/main" id="{D978CAB8-A3D8-17E7-C6D7-FC81B30BAB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60350"/>
            <a:ext cx="64103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Population and enrolment data in SA (contd.)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D10998-AA59-6F0B-7540-64C8F1457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309" y="729714"/>
            <a:ext cx="8591550" cy="1200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marL="428625" indent="-4286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en-US" sz="2400" dirty="0"/>
              <a:t>Enrolment data highly consistent internally from year to year, and </a:t>
            </a:r>
            <a:r>
              <a:rPr lang="en-US" altLang="en-US" sz="2400" u="sng" dirty="0"/>
              <a:t>considerable consistency with birth registrations data</a:t>
            </a:r>
            <a:r>
              <a:rPr lang="en-US" altLang="en-US" sz="2400" dirty="0"/>
              <a:t> found, though there are questions. </a:t>
            </a:r>
            <a:endParaRPr lang="en-ZA" alt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A31352-6353-76E5-FB6D-F821EAE41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73" y="1991074"/>
            <a:ext cx="6267963" cy="4606576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D4A32D97-5B1D-0378-1020-E014C1C1AB3A}"/>
              </a:ext>
            </a:extLst>
          </p:cNvPr>
          <p:cNvSpPr/>
          <p:nvPr/>
        </p:nvSpPr>
        <p:spPr>
          <a:xfrm rot="1067198">
            <a:off x="2867779" y="3189855"/>
            <a:ext cx="578852" cy="1762251"/>
          </a:xfrm>
          <a:prstGeom prst="ellipse">
            <a:avLst/>
          </a:prstGeom>
          <a:noFill/>
          <a:ln w="50800">
            <a:solidFill>
              <a:schemeClr val="bg1">
                <a:lumMod val="50000"/>
                <a:alpha val="52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3DE38BC-C97A-18F9-B334-4B6A6FE7A699}"/>
              </a:ext>
            </a:extLst>
          </p:cNvPr>
          <p:cNvCxnSpPr>
            <a:cxnSpLocks/>
          </p:cNvCxnSpPr>
          <p:nvPr/>
        </p:nvCxnSpPr>
        <p:spPr>
          <a:xfrm flipH="1">
            <a:off x="3495367" y="2389239"/>
            <a:ext cx="3288891" cy="790445"/>
          </a:xfrm>
          <a:prstGeom prst="straightConnector1">
            <a:avLst/>
          </a:prstGeom>
          <a:ln w="53975">
            <a:solidFill>
              <a:schemeClr val="bg1">
                <a:lumMod val="6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D1B2172-989A-4397-66C0-852EECB58D43}"/>
              </a:ext>
            </a:extLst>
          </p:cNvPr>
          <p:cNvSpPr txBox="1"/>
          <p:nvPr/>
        </p:nvSpPr>
        <p:spPr>
          <a:xfrm>
            <a:off x="6784258" y="1766798"/>
            <a:ext cx="2229414" cy="1015663"/>
          </a:xfrm>
          <a:prstGeom prst="rect">
            <a:avLst/>
          </a:prstGeom>
          <a:solidFill>
            <a:srgbClr val="FFFF99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Since birth year 2014, very close alignment.</a:t>
            </a:r>
            <a:endParaRPr lang="en-ZA" sz="2000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A9F4A2D-F463-88C6-33E3-515D46375BDB}"/>
              </a:ext>
            </a:extLst>
          </p:cNvPr>
          <p:cNvCxnSpPr>
            <a:cxnSpLocks/>
            <a:stCxn id="20" idx="1"/>
          </p:cNvCxnSpPr>
          <p:nvPr/>
        </p:nvCxnSpPr>
        <p:spPr>
          <a:xfrm flipH="1" flipV="1">
            <a:off x="5043948" y="3678317"/>
            <a:ext cx="1283110" cy="2517964"/>
          </a:xfrm>
          <a:prstGeom prst="straightConnector1">
            <a:avLst/>
          </a:prstGeom>
          <a:ln w="53975">
            <a:solidFill>
              <a:schemeClr val="bg1">
                <a:lumMod val="6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319C7D5-EB8F-DE03-B8EC-BB9341D5EDA0}"/>
              </a:ext>
            </a:extLst>
          </p:cNvPr>
          <p:cNvSpPr txBox="1"/>
          <p:nvPr/>
        </p:nvSpPr>
        <p:spPr>
          <a:xfrm>
            <a:off x="6327058" y="5534561"/>
            <a:ext cx="2816942" cy="1323439"/>
          </a:xfrm>
          <a:prstGeom prst="rect">
            <a:avLst/>
          </a:prstGeom>
          <a:solidFill>
            <a:srgbClr val="FFFF99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This gap would be partially explained by worse child mortality in this period.</a:t>
            </a:r>
            <a:endParaRPr lang="en-ZA" sz="2000" dirty="0"/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id="{1526D44D-1582-2117-A06D-7928C3FF7B45}"/>
              </a:ext>
            </a:extLst>
          </p:cNvPr>
          <p:cNvSpPr/>
          <p:nvPr/>
        </p:nvSpPr>
        <p:spPr>
          <a:xfrm>
            <a:off x="6439924" y="2854663"/>
            <a:ext cx="250722" cy="1502459"/>
          </a:xfrm>
          <a:prstGeom prst="rightBrace">
            <a:avLst>
              <a:gd name="adj1" fmla="val 55392"/>
              <a:gd name="adj2" fmla="val 51963"/>
            </a:avLst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681486-F372-532D-6F74-165DFF682141}"/>
              </a:ext>
            </a:extLst>
          </p:cNvPr>
          <p:cNvSpPr txBox="1"/>
          <p:nvPr/>
        </p:nvSpPr>
        <p:spPr>
          <a:xfrm>
            <a:off x="6835611" y="3069996"/>
            <a:ext cx="2154248" cy="1323439"/>
          </a:xfrm>
          <a:prstGeom prst="rect">
            <a:avLst/>
          </a:prstGeom>
          <a:solidFill>
            <a:srgbClr val="FFFF99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15% </a:t>
            </a:r>
            <a:r>
              <a:rPr lang="en-US" sz="2000" dirty="0"/>
              <a:t>increase in post-2003 births in birth registrations data.</a:t>
            </a:r>
            <a:endParaRPr lang="en-ZA" sz="2000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8C09DE8-D469-38BE-05E4-63F640334616}"/>
              </a:ext>
            </a:extLst>
          </p:cNvPr>
          <p:cNvCxnSpPr>
            <a:cxnSpLocks/>
          </p:cNvCxnSpPr>
          <p:nvPr/>
        </p:nvCxnSpPr>
        <p:spPr>
          <a:xfrm flipH="1">
            <a:off x="2696523" y="5682322"/>
            <a:ext cx="1005434" cy="0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DE8165C-67CD-1163-48A1-9F30E507362B}"/>
              </a:ext>
            </a:extLst>
          </p:cNvPr>
          <p:cNvSpPr txBox="1"/>
          <p:nvPr/>
        </p:nvSpPr>
        <p:spPr>
          <a:xfrm>
            <a:off x="2751564" y="5250426"/>
            <a:ext cx="1089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Younger</a:t>
            </a:r>
            <a:endParaRPr lang="en-Z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976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7BBE6-061F-58C4-FC60-C9C91C61A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6">
            <a:extLst>
              <a:ext uri="{FF2B5EF4-FFF2-40B4-BE49-F238E27FC236}">
                <a16:creationId xmlns:a16="http://schemas.microsoft.com/office/drawing/2014/main" id="{ABEC18A4-B1B5-6E3A-3724-DA1F2A5C2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60350"/>
            <a:ext cx="749589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000" b="1" dirty="0"/>
              <a:t>Debates around the equitable share formula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92338A-8AFB-6E70-3141-0638EC31F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982176"/>
            <a:ext cx="8591550" cy="4893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marL="428625" indent="-4286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dirty="0"/>
              <a:t>Much of the debate has consisted of certain provinces arguing for </a:t>
            </a:r>
            <a:r>
              <a:rPr lang="en-US" altLang="en-US" sz="2400" u="sng" dirty="0"/>
              <a:t>province-specific cost-drivers</a:t>
            </a:r>
            <a:r>
              <a:rPr lang="en-US" altLang="en-US" sz="2400" dirty="0"/>
              <a:t> (e.g. small schools in Eastern Cape) to be taken into account, and Treasury responding that if such drivers are not reflected in policy, formula revisions are not justified.</a:t>
            </a:r>
          </a:p>
          <a:p>
            <a:pPr>
              <a:spcBef>
                <a:spcPct val="0"/>
              </a:spcBef>
            </a:pPr>
            <a:r>
              <a:rPr lang="en-US" altLang="en-US" sz="2400" dirty="0"/>
              <a:t>The last Budget Review clear that two policy-anchored cost-drivers to be incorporated: </a:t>
            </a:r>
            <a:r>
              <a:rPr lang="en-US" altLang="en-US" sz="2400" u="sng" dirty="0"/>
              <a:t>special school enrolments</a:t>
            </a:r>
            <a:r>
              <a:rPr lang="en-US" altLang="en-US" sz="2400" dirty="0"/>
              <a:t> and </a:t>
            </a:r>
            <a:r>
              <a:rPr lang="en-US" altLang="en-US" sz="2400" u="sng" dirty="0"/>
              <a:t>provincially differentiated pro-poor funding of non-personnel supplies</a:t>
            </a:r>
            <a:r>
              <a:rPr lang="en-US" altLang="en-US" sz="2400" dirty="0"/>
              <a:t>. </a:t>
            </a:r>
          </a:p>
          <a:p>
            <a:pPr lvl="1">
              <a:spcBef>
                <a:spcPct val="0"/>
              </a:spcBef>
            </a:pPr>
            <a:r>
              <a:rPr lang="en-US" altLang="en-US" sz="2400" dirty="0"/>
              <a:t>However, these two largely cancel each other out, producing minimal net differences to final provincial weights.</a:t>
            </a:r>
          </a:p>
          <a:p>
            <a:pPr>
              <a:spcBef>
                <a:spcPct val="0"/>
              </a:spcBef>
            </a:pPr>
            <a:endParaRPr lang="en-US" altLang="en-US" sz="2400" dirty="0"/>
          </a:p>
          <a:p>
            <a:pPr>
              <a:spcBef>
                <a:spcPct val="0"/>
              </a:spcBef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52015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DA4B0-DB37-DFAA-4C07-8E68FE191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85CDBF0-7377-66A2-A533-C2239FF37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74" y="2033602"/>
            <a:ext cx="6872747" cy="4103870"/>
          </a:xfrm>
          <a:prstGeom prst="rect">
            <a:avLst/>
          </a:prstGeom>
        </p:spPr>
      </p:pic>
      <p:sp>
        <p:nvSpPr>
          <p:cNvPr id="3" name="TextBox 56">
            <a:extLst>
              <a:ext uri="{FF2B5EF4-FFF2-40B4-BE49-F238E27FC236}">
                <a16:creationId xmlns:a16="http://schemas.microsoft.com/office/drawing/2014/main" id="{78086CAC-55E2-2617-0C8A-5F14D87EA2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60350"/>
            <a:ext cx="859155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000" b="1" dirty="0"/>
              <a:t>New findings on provincial equitable shares issues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777C77-63CF-674F-EB23-45519CCD8C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309" y="729714"/>
            <a:ext cx="8591550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marL="428625" indent="-4286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en-US" sz="2400" dirty="0"/>
              <a:t>Enrolment data are of course not population data, but they get close considering </a:t>
            </a:r>
            <a:r>
              <a:rPr lang="en-US" altLang="en-US" sz="2400" u="sng" dirty="0"/>
              <a:t>99% participation levels at critical ages</a:t>
            </a:r>
            <a:r>
              <a:rPr lang="en-US" altLang="en-US" sz="2400" dirty="0"/>
              <a:t>.</a:t>
            </a:r>
            <a:endParaRPr lang="en-ZA" alt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4D9134-9F70-93DA-8CD5-49064CB6F2DD}"/>
              </a:ext>
            </a:extLst>
          </p:cNvPr>
          <p:cNvSpPr txBox="1"/>
          <p:nvPr/>
        </p:nvSpPr>
        <p:spPr>
          <a:xfrm>
            <a:off x="3090382" y="4509702"/>
            <a:ext cx="5568233" cy="707886"/>
          </a:xfrm>
          <a:prstGeom prst="rect">
            <a:avLst/>
          </a:prstGeom>
          <a:solidFill>
            <a:srgbClr val="FFFF99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Linear extrapolation is feasible, and hardly changes provincial weights relative to using ages 8 to 13.</a:t>
            </a:r>
            <a:endParaRPr lang="en-ZA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4D8127-B957-AC40-1B7E-286E590873B0}"/>
              </a:ext>
            </a:extLst>
          </p:cNvPr>
          <p:cNvSpPr/>
          <p:nvPr/>
        </p:nvSpPr>
        <p:spPr>
          <a:xfrm rot="21227939">
            <a:off x="3662629" y="2285407"/>
            <a:ext cx="2407910" cy="664527"/>
          </a:xfrm>
          <a:prstGeom prst="rect">
            <a:avLst/>
          </a:prstGeom>
          <a:noFill/>
          <a:ln w="317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C0A947-FBB0-36B6-C195-C3891DC906F1}"/>
              </a:ext>
            </a:extLst>
          </p:cNvPr>
          <p:cNvSpPr/>
          <p:nvPr/>
        </p:nvSpPr>
        <p:spPr>
          <a:xfrm rot="21227939">
            <a:off x="6050093" y="2067724"/>
            <a:ext cx="1664535" cy="664527"/>
          </a:xfrm>
          <a:prstGeom prst="rect">
            <a:avLst/>
          </a:prstGeom>
          <a:solidFill>
            <a:srgbClr val="FF0000">
              <a:alpha val="20000"/>
            </a:srgbClr>
          </a:solidFill>
          <a:ln w="317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D94AE91-B8FD-A913-3220-7F50BE41E89B}"/>
              </a:ext>
            </a:extLst>
          </p:cNvPr>
          <p:cNvSpPr/>
          <p:nvPr/>
        </p:nvSpPr>
        <p:spPr>
          <a:xfrm rot="21227938">
            <a:off x="2510285" y="2484673"/>
            <a:ext cx="1160194" cy="664527"/>
          </a:xfrm>
          <a:prstGeom prst="rect">
            <a:avLst/>
          </a:prstGeom>
          <a:solidFill>
            <a:srgbClr val="FF0000">
              <a:alpha val="20000"/>
            </a:srgbClr>
          </a:solidFill>
          <a:ln w="317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14846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FCB-5543-AA01-9D16-4B32D2FF2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6">
            <a:extLst>
              <a:ext uri="{FF2B5EF4-FFF2-40B4-BE49-F238E27FC236}">
                <a16:creationId xmlns:a16="http://schemas.microsoft.com/office/drawing/2014/main" id="{6E4C91AE-3920-75DE-20C5-AAEB08D378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60350"/>
            <a:ext cx="85915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New findings on provincial equitable shares issues (contd.)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BE617C-C314-3D0A-04B2-3CC4C232F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341" y="1135626"/>
            <a:ext cx="7491034" cy="492596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DF6A298-7CFA-B198-EFB6-70F7A9DF194F}"/>
              </a:ext>
            </a:extLst>
          </p:cNvPr>
          <p:cNvSpPr txBox="1"/>
          <p:nvPr/>
        </p:nvSpPr>
        <p:spPr>
          <a:xfrm>
            <a:off x="0" y="697031"/>
            <a:ext cx="4247535" cy="400110"/>
          </a:xfrm>
          <a:prstGeom prst="rect">
            <a:avLst/>
          </a:prstGeom>
          <a:solidFill>
            <a:srgbClr val="FFFF99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Ideally, all provinces would sit at zero.</a:t>
            </a:r>
            <a:endParaRPr lang="en-ZA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AAD1EF-CBB0-7F78-22F4-D618D7E74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67581"/>
            <a:ext cx="2279880" cy="150433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41E10A2-4406-ABCA-437E-EA87146F4A62}"/>
              </a:ext>
            </a:extLst>
          </p:cNvPr>
          <p:cNvSpPr txBox="1"/>
          <p:nvPr/>
        </p:nvSpPr>
        <p:spPr>
          <a:xfrm>
            <a:off x="1986167" y="6216694"/>
            <a:ext cx="5171665" cy="400110"/>
          </a:xfrm>
          <a:prstGeom prst="rect">
            <a:avLst/>
          </a:prstGeom>
          <a:solidFill>
            <a:srgbClr val="FFFF99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Almost identical pattern with extrapolations.</a:t>
            </a:r>
            <a:endParaRPr lang="en-ZA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7B2654-CA73-88A9-A080-055620AC4AE7}"/>
              </a:ext>
            </a:extLst>
          </p:cNvPr>
          <p:cNvSpPr txBox="1"/>
          <p:nvPr/>
        </p:nvSpPr>
        <p:spPr>
          <a:xfrm>
            <a:off x="0" y="2062113"/>
            <a:ext cx="1922341" cy="2862322"/>
          </a:xfrm>
          <a:prstGeom prst="rect">
            <a:avLst/>
          </a:prstGeom>
          <a:solidFill>
            <a:srgbClr val="FFFF99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Values should be halved to reveal budgetary impact (population part in formula is 50%, rest is enrolment).</a:t>
            </a:r>
            <a:endParaRPr lang="en-ZA" sz="20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2187E59-B06A-26E2-8FF0-10ABDB78FFF5}"/>
              </a:ext>
            </a:extLst>
          </p:cNvPr>
          <p:cNvSpPr/>
          <p:nvPr/>
        </p:nvSpPr>
        <p:spPr>
          <a:xfrm rot="10645808">
            <a:off x="6594409" y="2308470"/>
            <a:ext cx="382852" cy="2803845"/>
          </a:xfrm>
          <a:prstGeom prst="ellipse">
            <a:avLst/>
          </a:prstGeom>
          <a:solidFill>
            <a:srgbClr val="FF0000">
              <a:alpha val="28000"/>
            </a:srgbClr>
          </a:solidFill>
          <a:ln w="508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48A086-E739-3C62-3C58-F89E3203E05B}"/>
              </a:ext>
            </a:extLst>
          </p:cNvPr>
          <p:cNvSpPr txBox="1"/>
          <p:nvPr/>
        </p:nvSpPr>
        <p:spPr>
          <a:xfrm>
            <a:off x="7325017" y="5093310"/>
            <a:ext cx="1661549" cy="1323439"/>
          </a:xfrm>
          <a:prstGeom prst="rect">
            <a:avLst/>
          </a:prstGeom>
          <a:solidFill>
            <a:srgbClr val="FFFF99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Some convergence in most recent year.</a:t>
            </a:r>
            <a:endParaRPr lang="en-ZA" sz="2000" dirty="0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2385BE75-08AF-5F69-4694-3ED4C0F7C2C8}"/>
              </a:ext>
            </a:extLst>
          </p:cNvPr>
          <p:cNvCxnSpPr>
            <a:cxnSpLocks/>
          </p:cNvCxnSpPr>
          <p:nvPr/>
        </p:nvCxnSpPr>
        <p:spPr>
          <a:xfrm flipH="1">
            <a:off x="2878447" y="3480618"/>
            <a:ext cx="489207" cy="0"/>
          </a:xfrm>
          <a:prstGeom prst="straightConnector1">
            <a:avLst/>
          </a:prstGeom>
          <a:ln w="85725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278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529A9-4327-70CA-0A16-8F5981EF2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6">
            <a:extLst>
              <a:ext uri="{FF2B5EF4-FFF2-40B4-BE49-F238E27FC236}">
                <a16:creationId xmlns:a16="http://schemas.microsoft.com/office/drawing/2014/main" id="{64A2B0D4-9C8F-1CAD-7563-D276C67EC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90412"/>
            <a:ext cx="861295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000" b="1" dirty="0"/>
              <a:t>Pointers for policymakers and analysts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FD194239-8B37-B924-7046-169FD1C18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00" y="850200"/>
            <a:ext cx="4439791" cy="3477875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lvl1pPr marL="428625" indent="-4286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en-US" sz="2200" b="1" dirty="0"/>
              <a:t>Policymakers</a:t>
            </a:r>
          </a:p>
          <a:p>
            <a:pPr>
              <a:spcBef>
                <a:spcPct val="0"/>
              </a:spcBef>
            </a:pPr>
            <a:r>
              <a:rPr lang="en-US" altLang="en-US" sz="2200" dirty="0"/>
              <a:t>We (specifically, Stats SA) should move towards better use of learner-level enrolment data in </a:t>
            </a:r>
            <a:r>
              <a:rPr lang="en-US" altLang="en-US" sz="2200" u="sng" dirty="0"/>
              <a:t>estimating young population</a:t>
            </a:r>
            <a:r>
              <a:rPr lang="en-US" altLang="en-US" sz="2200" dirty="0"/>
              <a:t>. </a:t>
            </a:r>
          </a:p>
          <a:p>
            <a:pPr>
              <a:spcBef>
                <a:spcPct val="0"/>
              </a:spcBef>
            </a:pPr>
            <a:r>
              <a:rPr lang="en-US" altLang="en-US" sz="2200" dirty="0"/>
              <a:t>Population must be used in equitable share, but </a:t>
            </a:r>
            <a:r>
              <a:rPr lang="en-US" altLang="en-US" sz="2200" u="sng" dirty="0"/>
              <a:t>phasing in estimates informed by DBE data</a:t>
            </a:r>
            <a:r>
              <a:rPr lang="en-US" altLang="en-US" sz="2200" dirty="0"/>
              <a:t> would promote inter-provincial equity. </a:t>
            </a:r>
            <a:endParaRPr lang="en-ZA" altLang="en-US" sz="2200" dirty="0"/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EC3E3C0E-DA0D-A991-B4E2-9098D7F533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51897"/>
            <a:ext cx="4439791" cy="4524315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lvl1pPr marL="428625" indent="-4286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en-US" sz="2400" b="1" dirty="0"/>
              <a:t>Analysts</a:t>
            </a:r>
          </a:p>
          <a:p>
            <a:pPr>
              <a:spcBef>
                <a:spcPct val="0"/>
              </a:spcBef>
            </a:pPr>
            <a:r>
              <a:rPr lang="en-US" altLang="en-US" sz="2400" dirty="0"/>
              <a:t>New learner-level data about to become available on DataFirst provide new opportunities for </a:t>
            </a:r>
            <a:r>
              <a:rPr lang="en-US" altLang="en-US" sz="2400" dirty="0" err="1"/>
              <a:t>analysing</a:t>
            </a:r>
            <a:r>
              <a:rPr lang="en-US" altLang="en-US" sz="2400" dirty="0"/>
              <a:t> </a:t>
            </a:r>
            <a:r>
              <a:rPr lang="en-US" altLang="en-US" sz="2400" u="sng" dirty="0"/>
              <a:t>demographics, school efficiency, etc</a:t>
            </a:r>
            <a:r>
              <a:rPr lang="en-US" altLang="en-US" sz="2400" dirty="0"/>
              <a:t>.</a:t>
            </a:r>
          </a:p>
          <a:p>
            <a:pPr>
              <a:spcBef>
                <a:spcPct val="0"/>
              </a:spcBef>
            </a:pPr>
            <a:r>
              <a:rPr lang="en-US" altLang="en-US" sz="2400" dirty="0"/>
              <a:t>More broadly, </a:t>
            </a:r>
            <a:r>
              <a:rPr lang="en-US" altLang="en-US" sz="2400" u="sng" dirty="0"/>
              <a:t>analysis of expenditure equity</a:t>
            </a:r>
            <a:r>
              <a:rPr lang="en-US" altLang="en-US" sz="2400" dirty="0"/>
              <a:t> in the schooling system is needed in a context of much concern in the public debates.</a:t>
            </a:r>
            <a:endParaRPr lang="en-ZA" altLang="en-US" sz="2400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8A3DAAD-C9C4-C231-0EA9-0F6060FCE731}"/>
              </a:ext>
            </a:extLst>
          </p:cNvPr>
          <p:cNvSpPr/>
          <p:nvPr/>
        </p:nvSpPr>
        <p:spPr>
          <a:xfrm>
            <a:off x="8329192" y="4420829"/>
            <a:ext cx="345870" cy="33183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3</a:t>
            </a:r>
            <a:endParaRPr lang="en-ZA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787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F1F9D-0BDC-DFC9-867F-814C39DEB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6">
            <a:extLst>
              <a:ext uri="{FF2B5EF4-FFF2-40B4-BE49-F238E27FC236}">
                <a16:creationId xmlns:a16="http://schemas.microsoft.com/office/drawing/2014/main" id="{9E5C7B87-F176-6518-74A4-10A0ECE90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60350"/>
            <a:ext cx="64103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i="1" dirty="0"/>
              <a:t>Publicly available analysis</a:t>
            </a:r>
            <a:endParaRPr lang="en-ZA" altLang="en-US" sz="2400" b="1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ACE5D7-AB56-3B70-DAF0-12151C846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770144"/>
            <a:ext cx="8591550" cy="3046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marL="428625" indent="-4286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ZA" sz="1600" dirty="0"/>
              <a:t>Department of Basic Education (2018). </a:t>
            </a:r>
            <a:r>
              <a:rPr lang="en-ZA" sz="1600" i="1" dirty="0"/>
              <a:t>Per learner spending inequities in 2016</a:t>
            </a:r>
            <a:r>
              <a:rPr lang="en-ZA" sz="1600" dirty="0"/>
              <a:t>. Pretoria. </a:t>
            </a:r>
            <a:r>
              <a:rPr lang="en-ZA" sz="1600" b="1" dirty="0">
                <a:solidFill>
                  <a:srgbClr val="FF0000"/>
                </a:solidFill>
              </a:rPr>
              <a:t>[3]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ZA" sz="1600" dirty="0"/>
              <a:t>Department of Basic Education (2023). </a:t>
            </a:r>
            <a:r>
              <a:rPr lang="en-ZA" sz="1600" i="1" dirty="0"/>
              <a:t>Grade promotion, repetition and dropping out 2018 to 2021: Data report. </a:t>
            </a:r>
            <a:r>
              <a:rPr lang="en-ZA" sz="1600" dirty="0"/>
              <a:t>Pretoria. </a:t>
            </a:r>
            <a:endParaRPr lang="en-US" altLang="en-US" sz="1600" b="1" dirty="0">
              <a:solidFill>
                <a:srgbClr val="FF0000"/>
              </a:solidFill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ZA" sz="1600" dirty="0"/>
              <a:t>Gustafsson, M. (2015). Enrolment ratios and related puzzles in developing countries: Approaches for interrogating the data drawing from the case of South Africa. </a:t>
            </a:r>
            <a:r>
              <a:rPr lang="en-ZA" sz="1600" i="1" dirty="0"/>
              <a:t>International Journal of Educational Development,</a:t>
            </a:r>
            <a:r>
              <a:rPr lang="en-ZA" sz="1600" dirty="0"/>
              <a:t> 42: 63-72. </a:t>
            </a:r>
            <a:r>
              <a:rPr lang="en-ZA" sz="1600" b="1" dirty="0">
                <a:solidFill>
                  <a:srgbClr val="FF0000"/>
                </a:solidFill>
              </a:rPr>
              <a:t>[1]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ZA" sz="1600" dirty="0"/>
              <a:t>Gustafsson, M. (2016). </a:t>
            </a:r>
            <a:r>
              <a:rPr lang="en-ZA" sz="1600" i="1" dirty="0"/>
              <a:t>Understanding trends in high-level achievement in Grade 12 mathematics and physical science. </a:t>
            </a:r>
            <a:r>
              <a:rPr lang="en-ZA" sz="1600" dirty="0"/>
              <a:t>Pretoria: Department of Basic Education. </a:t>
            </a:r>
            <a:r>
              <a:rPr lang="en-ZA" sz="1600" b="1" dirty="0">
                <a:solidFill>
                  <a:srgbClr val="FF0000"/>
                </a:solidFill>
              </a:rPr>
              <a:t>[2]</a:t>
            </a:r>
          </a:p>
          <a:p>
            <a:pPr>
              <a:spcBef>
                <a:spcPct val="0"/>
              </a:spcBef>
            </a:pPr>
            <a:endParaRPr lang="en-ZA" altLang="en-US" sz="1600" dirty="0"/>
          </a:p>
          <a:p>
            <a:pPr>
              <a:spcBef>
                <a:spcPct val="0"/>
              </a:spcBef>
            </a:pPr>
            <a:endParaRPr lang="en-ZA" altLang="en-US" sz="1600" dirty="0"/>
          </a:p>
          <a:p>
            <a:pPr>
              <a:spcBef>
                <a:spcPct val="0"/>
              </a:spcBef>
            </a:pPr>
            <a:endParaRPr lang="en-ZA" altLang="en-US" sz="1600" dirty="0"/>
          </a:p>
          <a:p>
            <a:pPr>
              <a:spcBef>
                <a:spcPct val="0"/>
              </a:spcBef>
            </a:pPr>
            <a:endParaRPr lang="en-ZA" altLang="en-US" sz="1600" dirty="0"/>
          </a:p>
        </p:txBody>
      </p:sp>
    </p:spTree>
    <p:extLst>
      <p:ext uri="{BB962C8B-B14F-4D97-AF65-F5344CB8AC3E}">
        <p14:creationId xmlns:p14="http://schemas.microsoft.com/office/powerpoint/2010/main" val="793861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C0A4B0-7E7A-989F-5D2D-2C3B22503A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225" y="1103603"/>
            <a:ext cx="8591550" cy="3831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marL="428625" indent="-4286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700" dirty="0"/>
              <a:t>Introduction</a:t>
            </a:r>
          </a:p>
          <a:p>
            <a:pPr>
              <a:spcBef>
                <a:spcPct val="0"/>
              </a:spcBef>
            </a:pPr>
            <a:r>
              <a:rPr lang="en-US" altLang="en-US" sz="2700" dirty="0"/>
              <a:t>Some global history</a:t>
            </a:r>
          </a:p>
          <a:p>
            <a:pPr>
              <a:spcBef>
                <a:spcPct val="0"/>
              </a:spcBef>
            </a:pPr>
            <a:r>
              <a:rPr lang="en-ZA" altLang="en-US" sz="2700" dirty="0"/>
              <a:t>Population and enrolment data in SA</a:t>
            </a:r>
          </a:p>
          <a:p>
            <a:pPr>
              <a:spcBef>
                <a:spcPct val="0"/>
              </a:spcBef>
            </a:pPr>
            <a:r>
              <a:rPr lang="en-US" altLang="en-US" sz="2700" dirty="0"/>
              <a:t>Debates around the equitable share formula</a:t>
            </a:r>
          </a:p>
          <a:p>
            <a:pPr>
              <a:spcBef>
                <a:spcPct val="0"/>
              </a:spcBef>
            </a:pPr>
            <a:r>
              <a:rPr lang="en-US" altLang="en-US" sz="2700" dirty="0"/>
              <a:t>New findings on provincial equitable shares issues</a:t>
            </a:r>
          </a:p>
          <a:p>
            <a:pPr>
              <a:spcBef>
                <a:spcPct val="0"/>
              </a:spcBef>
            </a:pPr>
            <a:endParaRPr lang="en-US" altLang="en-US" sz="2700" dirty="0"/>
          </a:p>
          <a:p>
            <a:pPr marL="0" indent="0">
              <a:spcBef>
                <a:spcPct val="0"/>
              </a:spcBef>
              <a:buNone/>
            </a:pPr>
            <a:endParaRPr lang="en-ZA" altLang="en-US" sz="2700" dirty="0"/>
          </a:p>
          <a:p>
            <a:pPr>
              <a:spcBef>
                <a:spcPct val="0"/>
              </a:spcBef>
            </a:pPr>
            <a:endParaRPr lang="en-ZA" altLang="en-US" sz="2700" dirty="0"/>
          </a:p>
          <a:p>
            <a:pPr>
              <a:spcBef>
                <a:spcPct val="0"/>
              </a:spcBef>
            </a:pPr>
            <a:endParaRPr lang="en-ZA" altLang="en-US" sz="2700" dirty="0"/>
          </a:p>
        </p:txBody>
      </p:sp>
      <p:sp>
        <p:nvSpPr>
          <p:cNvPr id="3" name="TextBox 56">
            <a:extLst>
              <a:ext uri="{FF2B5EF4-FFF2-40B4-BE49-F238E27FC236}">
                <a16:creationId xmlns:a16="http://schemas.microsoft.com/office/drawing/2014/main" id="{707BB567-4EAC-9F24-A923-4BCD25ADE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60350"/>
            <a:ext cx="64103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ZA" altLang="en-US" sz="3000" b="1" dirty="0"/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1921052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B9B4D-D462-4C7F-BDE5-8CCFD22D4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6">
            <a:extLst>
              <a:ext uri="{FF2B5EF4-FFF2-40B4-BE49-F238E27FC236}">
                <a16:creationId xmlns:a16="http://schemas.microsoft.com/office/drawing/2014/main" id="{D1D8C603-8AF4-9686-B2C9-A211F1F2D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60350"/>
            <a:ext cx="64103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ZA" altLang="en-US" sz="3000" b="1" dirty="0"/>
              <a:t>Introduction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01CAFC-78E3-3F9B-9C72-DCF0723EC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89843"/>
            <a:ext cx="8591550" cy="59093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marL="428625" indent="-4286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700" dirty="0"/>
              <a:t>Education planners in South Africa have been aware for many years that </a:t>
            </a:r>
            <a:r>
              <a:rPr lang="en-US" altLang="en-US" sz="2700" u="sng" dirty="0"/>
              <a:t>official estimates of the young population exceed what enrolment data suggest</a:t>
            </a:r>
            <a:r>
              <a:rPr lang="en-US" altLang="en-US" sz="2700" dirty="0"/>
              <a:t> by just over 10%. </a:t>
            </a:r>
          </a:p>
          <a:p>
            <a:pPr>
              <a:spcBef>
                <a:spcPct val="0"/>
              </a:spcBef>
            </a:pPr>
            <a:r>
              <a:rPr lang="en-US" altLang="en-US" sz="2700" dirty="0"/>
              <a:t>Discrepancies (often in the opposite direction) are </a:t>
            </a:r>
            <a:r>
              <a:rPr lang="en-US" altLang="en-US" sz="2700" u="sng" dirty="0"/>
              <a:t>common in developing countries</a:t>
            </a:r>
            <a:r>
              <a:rPr lang="en-US" altLang="en-US" sz="2700" dirty="0"/>
              <a:t>. </a:t>
            </a:r>
          </a:p>
          <a:p>
            <a:pPr>
              <a:spcBef>
                <a:spcPct val="0"/>
              </a:spcBef>
            </a:pPr>
            <a:r>
              <a:rPr lang="en-US" altLang="en-US" sz="2700" dirty="0"/>
              <a:t>It is widely accepted that these discrepancies mean </a:t>
            </a:r>
            <a:r>
              <a:rPr lang="en-US" altLang="en-US" sz="2700" u="sng" dirty="0"/>
              <a:t>school participation rates</a:t>
            </a:r>
            <a:r>
              <a:rPr lang="en-US" altLang="en-US" sz="2700" dirty="0"/>
              <a:t> need to be measured from a single source, i.e. household data. </a:t>
            </a:r>
          </a:p>
          <a:p>
            <a:pPr>
              <a:spcBef>
                <a:spcPct val="0"/>
              </a:spcBef>
            </a:pPr>
            <a:r>
              <a:rPr lang="en-US" altLang="en-US" sz="2700" dirty="0"/>
              <a:t>What is less clear is </a:t>
            </a:r>
            <a:r>
              <a:rPr lang="en-US" altLang="en-US" sz="2700" u="sng" dirty="0"/>
              <a:t>how the discrepancies skew funding</a:t>
            </a:r>
            <a:r>
              <a:rPr lang="en-US" altLang="en-US" sz="2700" dirty="0"/>
              <a:t> for provincial schooling systems, and how anomalies may be fixed.</a:t>
            </a:r>
          </a:p>
          <a:p>
            <a:pPr>
              <a:spcBef>
                <a:spcPct val="0"/>
              </a:spcBef>
            </a:pPr>
            <a:r>
              <a:rPr lang="en-US" altLang="en-US" sz="2700" dirty="0"/>
              <a:t>What you’ll see here is partly covered in published work, but new paper by DBE analysts in the pipeline.</a:t>
            </a:r>
            <a:endParaRPr lang="en-ZA" altLang="en-US" sz="2700" dirty="0"/>
          </a:p>
        </p:txBody>
      </p:sp>
    </p:spTree>
    <p:extLst>
      <p:ext uri="{BB962C8B-B14F-4D97-AF65-F5344CB8AC3E}">
        <p14:creationId xmlns:p14="http://schemas.microsoft.com/office/powerpoint/2010/main" val="585541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340B6-6C25-4070-31D1-1101A99CE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6">
            <a:extLst>
              <a:ext uri="{FF2B5EF4-FFF2-40B4-BE49-F238E27FC236}">
                <a16:creationId xmlns:a16="http://schemas.microsoft.com/office/drawing/2014/main" id="{D1C169E3-400D-ADB3-F957-27FD192D2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60350"/>
            <a:ext cx="64103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ZA" altLang="en-US" sz="3000" b="1" dirty="0"/>
              <a:t>Some global history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DD272E-51C3-D734-2F83-AD8DCE9B4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14388"/>
            <a:ext cx="8591550" cy="60016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marL="428625" indent="-4286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en-US" sz="2400" dirty="0"/>
              <a:t>Measurement of population</a:t>
            </a:r>
          </a:p>
          <a:p>
            <a:pPr>
              <a:spcBef>
                <a:spcPct val="0"/>
              </a:spcBef>
            </a:pPr>
            <a:endParaRPr lang="en-US" altLang="en-US" sz="2400" dirty="0"/>
          </a:p>
          <a:p>
            <a:pPr>
              <a:spcBef>
                <a:spcPct val="0"/>
              </a:spcBef>
            </a:pPr>
            <a:endParaRPr lang="en-US" altLang="en-US" sz="2400" dirty="0"/>
          </a:p>
          <a:p>
            <a:pPr>
              <a:spcBef>
                <a:spcPct val="0"/>
              </a:spcBef>
            </a:pPr>
            <a:endParaRPr lang="en-US" altLang="en-US" sz="2400" dirty="0"/>
          </a:p>
          <a:p>
            <a:pPr>
              <a:spcBef>
                <a:spcPct val="0"/>
              </a:spcBef>
            </a:pPr>
            <a:endParaRPr lang="en-US" altLang="en-US" sz="2400" dirty="0"/>
          </a:p>
          <a:p>
            <a:pPr>
              <a:spcBef>
                <a:spcPct val="0"/>
              </a:spcBef>
            </a:pPr>
            <a:endParaRPr lang="en-US" altLang="en-US" sz="2400" dirty="0"/>
          </a:p>
          <a:p>
            <a:pPr>
              <a:spcBef>
                <a:spcPct val="0"/>
              </a:spcBef>
            </a:pPr>
            <a:endParaRPr lang="en-US" altLang="en-US" sz="2400" dirty="0"/>
          </a:p>
          <a:p>
            <a:pPr>
              <a:spcBef>
                <a:spcPct val="0"/>
              </a:spcBef>
            </a:pPr>
            <a:endParaRPr lang="en-US" altLang="en-US" sz="2400" dirty="0"/>
          </a:p>
          <a:p>
            <a:pPr>
              <a:spcBef>
                <a:spcPct val="0"/>
              </a:spcBef>
            </a:pPr>
            <a:endParaRPr lang="en-US" altLang="en-US" sz="2400" dirty="0"/>
          </a:p>
          <a:p>
            <a:pPr>
              <a:spcBef>
                <a:spcPct val="0"/>
              </a:spcBef>
            </a:pPr>
            <a:endParaRPr lang="en-US" altLang="en-US" sz="2400" dirty="0"/>
          </a:p>
          <a:p>
            <a:pPr>
              <a:spcBef>
                <a:spcPct val="0"/>
              </a:spcBef>
            </a:pPr>
            <a:endParaRPr lang="en-US" altLang="en-US" sz="2400" dirty="0"/>
          </a:p>
          <a:p>
            <a:pPr>
              <a:spcBef>
                <a:spcPct val="0"/>
              </a:spcBef>
            </a:pPr>
            <a:r>
              <a:rPr lang="en-US" altLang="en-US" sz="2400" u="sng" dirty="0"/>
              <a:t>Largest absolute adjustments</a:t>
            </a:r>
            <a:r>
              <a:rPr lang="en-US" altLang="en-US" sz="2400" dirty="0"/>
              <a:t> in India, Nigeria and South Africa.</a:t>
            </a:r>
          </a:p>
          <a:p>
            <a:pPr>
              <a:spcBef>
                <a:spcPct val="0"/>
              </a:spcBef>
            </a:pPr>
            <a:r>
              <a:rPr lang="en-US" altLang="en-US" sz="2400" dirty="0"/>
              <a:t>In UN system, ±50 countries (including SA) said to draw from </a:t>
            </a:r>
            <a:r>
              <a:rPr lang="en-US" altLang="en-US" sz="2400" u="sng" dirty="0"/>
              <a:t>‘1974-2009 Education Stats’ in estimates of fertility</a:t>
            </a:r>
            <a:r>
              <a:rPr lang="en-US" altLang="en-US" sz="2400" dirty="0"/>
              <a:t>, but not clear how. Probably grade enrolments without repetition adjustments.</a:t>
            </a:r>
            <a:endParaRPr lang="en-ZA" alt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8E8A69-D804-CFF5-FF8D-5DD6BA941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056" y="1226602"/>
            <a:ext cx="7112841" cy="340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63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8AA8F-4905-3F5C-7A94-E252B9DA6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6">
            <a:extLst>
              <a:ext uri="{FF2B5EF4-FFF2-40B4-BE49-F238E27FC236}">
                <a16:creationId xmlns:a16="http://schemas.microsoft.com/office/drawing/2014/main" id="{01A27841-C449-ED42-DDBA-34CC79802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60350"/>
            <a:ext cx="64103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ZA" altLang="en-US" sz="2400" b="1" dirty="0"/>
              <a:t>Some global history (contd.)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BB8741-8486-992C-4D9F-6A349684D6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14388"/>
            <a:ext cx="8591550" cy="52629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marL="428625" indent="-4286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en-US" sz="2400" dirty="0"/>
              <a:t>Measurement of population</a:t>
            </a:r>
          </a:p>
          <a:p>
            <a:pPr>
              <a:spcBef>
                <a:spcPct val="0"/>
              </a:spcBef>
            </a:pPr>
            <a:r>
              <a:rPr lang="en-US" altLang="en-US" sz="2400" dirty="0"/>
              <a:t>Despite interesting alternatives, </a:t>
            </a:r>
            <a:r>
              <a:rPr lang="en-US" altLang="en-US" sz="2400" u="sng" dirty="0"/>
              <a:t>the ideal of a national census</a:t>
            </a:r>
            <a:r>
              <a:rPr lang="en-US" altLang="en-US" sz="2400" dirty="0"/>
              <a:t> every ten years seems to stand firm.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en-US" sz="2400" dirty="0"/>
              <a:t>Measurement of enrolment</a:t>
            </a:r>
          </a:p>
          <a:p>
            <a:pPr>
              <a:spcBef>
                <a:spcPct val="0"/>
              </a:spcBef>
            </a:pPr>
            <a:r>
              <a:rPr lang="en-US" altLang="en-US" sz="2400" dirty="0"/>
              <a:t>Up to 1980s, </a:t>
            </a:r>
            <a:r>
              <a:rPr lang="en-US" altLang="en-US" sz="2400" u="sng" dirty="0"/>
              <a:t>even in developed countries extensive use of school survey forms</a:t>
            </a:r>
            <a:r>
              <a:rPr lang="en-US" altLang="en-US" sz="2400" dirty="0"/>
              <a:t> collecting aggregates common.</a:t>
            </a:r>
          </a:p>
          <a:p>
            <a:pPr>
              <a:spcBef>
                <a:spcPct val="0"/>
              </a:spcBef>
            </a:pPr>
            <a:r>
              <a:rPr lang="en-US" altLang="en-US" sz="2400" dirty="0"/>
              <a:t>Rounding to nearest multiple of five, and other anomalies, common in some of these data based on grade-specific totals.</a:t>
            </a:r>
          </a:p>
          <a:p>
            <a:pPr>
              <a:spcBef>
                <a:spcPct val="0"/>
              </a:spcBef>
            </a:pPr>
            <a:r>
              <a:rPr lang="en-US" altLang="en-US" sz="2400" dirty="0"/>
              <a:t>Today </a:t>
            </a:r>
            <a:r>
              <a:rPr lang="en-US" altLang="en-US" sz="2400" u="sng" dirty="0"/>
              <a:t>learner-level data</a:t>
            </a:r>
            <a:r>
              <a:rPr lang="en-US" altLang="en-US" sz="2400" dirty="0"/>
              <a:t> the norm in developed countries, and becoming increasingly common in developing. </a:t>
            </a:r>
          </a:p>
          <a:p>
            <a:pPr>
              <a:spcBef>
                <a:spcPct val="0"/>
              </a:spcBef>
            </a:pPr>
            <a:endParaRPr lang="en-US" altLang="en-US" sz="2400" dirty="0"/>
          </a:p>
          <a:p>
            <a:pPr>
              <a:spcBef>
                <a:spcPct val="0"/>
              </a:spcBef>
            </a:pPr>
            <a:endParaRPr lang="en-US" altLang="en-US" sz="2400" dirty="0"/>
          </a:p>
          <a:p>
            <a:pPr>
              <a:spcBef>
                <a:spcPct val="0"/>
              </a:spcBef>
            </a:pPr>
            <a:endParaRPr lang="en-US" altLang="en-US" sz="2400" dirty="0"/>
          </a:p>
          <a:p>
            <a:pPr>
              <a:spcBef>
                <a:spcPct val="0"/>
              </a:spcBef>
            </a:pPr>
            <a:endParaRPr lang="en-US" altLang="en-US" sz="24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D299A0F-ED15-3ED4-C513-09580367417E}"/>
              </a:ext>
            </a:extLst>
          </p:cNvPr>
          <p:cNvSpPr/>
          <p:nvPr/>
        </p:nvSpPr>
        <p:spPr>
          <a:xfrm>
            <a:off x="8358689" y="3263080"/>
            <a:ext cx="345870" cy="33183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</a:t>
            </a:r>
            <a:endParaRPr lang="en-ZA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660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1CAA6-43D4-8AE6-C86A-16E62D6C3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6">
            <a:extLst>
              <a:ext uri="{FF2B5EF4-FFF2-40B4-BE49-F238E27FC236}">
                <a16:creationId xmlns:a16="http://schemas.microsoft.com/office/drawing/2014/main" id="{1939A8FE-307D-B987-9041-FA2586436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60350"/>
            <a:ext cx="64103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000" b="1" dirty="0"/>
              <a:t>Population and enrolment data in SA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407EE8-29DD-081E-017E-C5E2D7595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14388"/>
            <a:ext cx="8591550" cy="2308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marL="428625" indent="-4286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en-US" sz="2400" dirty="0"/>
              <a:t>Measurement of population</a:t>
            </a:r>
          </a:p>
          <a:p>
            <a:pPr>
              <a:spcBef>
                <a:spcPct val="0"/>
              </a:spcBef>
            </a:pPr>
            <a:r>
              <a:rPr lang="en-US" altLang="en-US" sz="2400" dirty="0"/>
              <a:t>Originally envisaged national census every five years in 1999 Statistics Act has given way to global norm of decadal census.</a:t>
            </a:r>
          </a:p>
          <a:p>
            <a:pPr>
              <a:spcBef>
                <a:spcPct val="0"/>
              </a:spcBef>
            </a:pPr>
            <a:r>
              <a:rPr lang="en-US" altLang="en-US" sz="2400" dirty="0"/>
              <a:t>National censuses have tended to result in </a:t>
            </a:r>
            <a:r>
              <a:rPr lang="en-US" altLang="en-US" sz="2400" u="sng" dirty="0"/>
              <a:t>upward revisions of MYPE estimate</a:t>
            </a:r>
            <a:r>
              <a:rPr lang="en-US" altLang="en-US" sz="2400" dirty="0"/>
              <a:t>s falling a little short of actual census totals.</a:t>
            </a:r>
          </a:p>
          <a:p>
            <a:pPr>
              <a:spcBef>
                <a:spcPct val="0"/>
              </a:spcBef>
            </a:pPr>
            <a:endParaRPr lang="en-ZA" alt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FE6983-DD1A-1B7D-A458-9C9D0AA18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278" y="2733465"/>
            <a:ext cx="6349443" cy="412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148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6DD9C-72EE-2518-2174-B3A7D15A5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6">
            <a:extLst>
              <a:ext uri="{FF2B5EF4-FFF2-40B4-BE49-F238E27FC236}">
                <a16:creationId xmlns:a16="http://schemas.microsoft.com/office/drawing/2014/main" id="{76DB416B-0233-C3C4-2417-226525A03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60350"/>
            <a:ext cx="64103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Population and enrolment data in SA (contd.)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5120FD-547F-24E8-97B0-6EE2A6DD8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754739"/>
            <a:ext cx="8591550" cy="61247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marL="428625" indent="-4286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dirty="0"/>
              <a:t>To date, </a:t>
            </a:r>
            <a:r>
              <a:rPr lang="en-US" altLang="en-US" sz="2400" u="sng" dirty="0"/>
              <a:t>enrolment data has not been used</a:t>
            </a:r>
            <a:r>
              <a:rPr lang="en-US" altLang="en-US" sz="2400" dirty="0"/>
              <a:t> by Stats SA for estimating the population.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en-US" sz="2400" dirty="0"/>
              <a:t>Measurement of enrolment</a:t>
            </a:r>
          </a:p>
          <a:p>
            <a:pPr>
              <a:spcBef>
                <a:spcPct val="0"/>
              </a:spcBef>
            </a:pPr>
            <a:r>
              <a:rPr lang="en-US" altLang="en-US" sz="2400" dirty="0"/>
              <a:t>2017 marked the first year that official enrolment figures were based on </a:t>
            </a:r>
            <a:r>
              <a:rPr lang="en-US" altLang="en-US" sz="2400" u="sng" dirty="0"/>
              <a:t>individual-level data</a:t>
            </a:r>
            <a:r>
              <a:rPr lang="en-US" altLang="en-US" sz="2400" dirty="0"/>
              <a:t>.</a:t>
            </a:r>
          </a:p>
          <a:p>
            <a:pPr>
              <a:spcBef>
                <a:spcPct val="0"/>
              </a:spcBef>
            </a:pPr>
            <a:r>
              <a:rPr lang="en-US" altLang="en-US" sz="2400" dirty="0"/>
              <a:t>The </a:t>
            </a:r>
            <a:r>
              <a:rPr lang="en-US" altLang="en-US" sz="2400" u="sng" dirty="0"/>
              <a:t>2003-2005 births surge</a:t>
            </a:r>
            <a:r>
              <a:rPr lang="en-US" altLang="en-US" sz="2400" dirty="0"/>
              <a:t> (strictly speaking, surge in birth cohorts):</a:t>
            </a:r>
          </a:p>
          <a:p>
            <a:pPr lvl="1">
              <a:spcBef>
                <a:spcPct val="0"/>
              </a:spcBef>
            </a:pPr>
            <a:r>
              <a:rPr lang="en-US" altLang="en-US" sz="2400" u="sng" dirty="0"/>
              <a:t>A surge of 15%</a:t>
            </a:r>
            <a:r>
              <a:rPr lang="en-US" altLang="en-US" sz="2400" dirty="0"/>
              <a:t>, which remains under-researched, appeared in </a:t>
            </a:r>
            <a:r>
              <a:rPr lang="en-US" altLang="en-US" sz="2400" u="sng" dirty="0"/>
              <a:t>enrolment data from 2011</a:t>
            </a:r>
            <a:r>
              <a:rPr lang="en-US" altLang="en-US" sz="2400" dirty="0"/>
              <a:t>, and was largely unexpected. Also reflected in </a:t>
            </a:r>
            <a:r>
              <a:rPr lang="en-US" altLang="en-US" sz="2400" u="sng" dirty="0"/>
              <a:t>birth registrations data</a:t>
            </a:r>
            <a:r>
              <a:rPr lang="en-US" altLang="en-US" sz="2400" dirty="0"/>
              <a:t>.</a:t>
            </a:r>
          </a:p>
          <a:p>
            <a:pPr lvl="1">
              <a:spcBef>
                <a:spcPct val="0"/>
              </a:spcBef>
            </a:pPr>
            <a:r>
              <a:rPr lang="en-US" altLang="en-US" sz="2400" u="sng" dirty="0"/>
              <a:t>MYPE began reflecting this in 2013</a:t>
            </a:r>
            <a:r>
              <a:rPr lang="en-US" altLang="en-US" sz="2400" dirty="0"/>
              <a:t>, a decade after the start of the rise in births.</a:t>
            </a:r>
          </a:p>
          <a:p>
            <a:pPr>
              <a:spcBef>
                <a:spcPct val="0"/>
              </a:spcBef>
            </a:pPr>
            <a:r>
              <a:rPr lang="en-US" altLang="en-US" sz="2400" u="sng" dirty="0"/>
              <a:t>Transfer of </a:t>
            </a:r>
            <a:r>
              <a:rPr lang="en-US" altLang="en-US" sz="2400" u="sng" dirty="0" err="1"/>
              <a:t>anonymised</a:t>
            </a:r>
            <a:r>
              <a:rPr lang="en-US" altLang="en-US" sz="2400" u="sng" dirty="0"/>
              <a:t> learner-level data to DataFirst</a:t>
            </a:r>
            <a:r>
              <a:rPr lang="en-US" altLang="en-US" sz="2400" dirty="0"/>
              <a:t> occurred last week!</a:t>
            </a:r>
          </a:p>
          <a:p>
            <a:pPr lvl="1">
              <a:spcBef>
                <a:spcPct val="0"/>
              </a:spcBef>
            </a:pPr>
            <a:endParaRPr lang="en-US" altLang="en-US" sz="2400" dirty="0"/>
          </a:p>
          <a:p>
            <a:pPr>
              <a:spcBef>
                <a:spcPct val="0"/>
              </a:spcBef>
            </a:pPr>
            <a:endParaRPr lang="en-ZA" altLang="en-US" sz="2400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D7F9ECB-1869-7C58-6A4A-662E72DBBACF}"/>
              </a:ext>
            </a:extLst>
          </p:cNvPr>
          <p:cNvSpPr/>
          <p:nvPr/>
        </p:nvSpPr>
        <p:spPr>
          <a:xfrm>
            <a:off x="6146431" y="4088990"/>
            <a:ext cx="345870" cy="33183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2</a:t>
            </a:r>
            <a:endParaRPr lang="en-ZA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590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F66E1-1E8C-5264-32F5-1247891EA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6">
            <a:extLst>
              <a:ext uri="{FF2B5EF4-FFF2-40B4-BE49-F238E27FC236}">
                <a16:creationId xmlns:a16="http://schemas.microsoft.com/office/drawing/2014/main" id="{EACB2B09-988C-4980-B51D-725F8196C1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60350"/>
            <a:ext cx="64103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Population and enrolment data in SA (contd.)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91FD62-DEA3-1155-B8E2-51212BF8A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154" y="2131622"/>
            <a:ext cx="7153580" cy="45607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23DC63-0134-001E-96CB-8195639081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309" y="729714"/>
            <a:ext cx="8591550" cy="1200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marL="428625" indent="-4286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en-US" sz="2400" dirty="0"/>
              <a:t>In MYPE 2011, no post-2003 births surge. </a:t>
            </a:r>
            <a:r>
              <a:rPr lang="en-US" altLang="en-US" sz="2400" u="sng" dirty="0"/>
              <a:t>In 2013 MYPE, births rise of </a:t>
            </a:r>
            <a:r>
              <a:rPr lang="en-US" altLang="en-US" sz="2400" b="1" u="sng" dirty="0"/>
              <a:t>12%</a:t>
            </a:r>
            <a:r>
              <a:rPr lang="en-US" altLang="en-US" sz="2400" u="sng" dirty="0"/>
              <a:t> seen</a:t>
            </a:r>
            <a:r>
              <a:rPr lang="en-US" altLang="en-US" sz="2400" dirty="0"/>
              <a:t>. In 2019 MYPE, this became </a:t>
            </a:r>
            <a:r>
              <a:rPr lang="en-US" altLang="en-US" sz="2400" b="1" dirty="0"/>
              <a:t>26%</a:t>
            </a:r>
            <a:r>
              <a:rPr lang="en-US" altLang="en-US" sz="2400" dirty="0"/>
              <a:t>, thus exceeding increases seen in enrolment data.</a:t>
            </a:r>
            <a:endParaRPr lang="en-ZA" altLang="en-US" sz="24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8BEF06E-F169-D9B6-5139-3535503D850F}"/>
              </a:ext>
            </a:extLst>
          </p:cNvPr>
          <p:cNvCxnSpPr/>
          <p:nvPr/>
        </p:nvCxnSpPr>
        <p:spPr>
          <a:xfrm>
            <a:off x="2330246" y="3516617"/>
            <a:ext cx="309716" cy="390355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0ACCEAF-170C-3C53-88F7-2069A5082AFA}"/>
              </a:ext>
            </a:extLst>
          </p:cNvPr>
          <p:cNvCxnSpPr>
            <a:cxnSpLocks/>
          </p:cNvCxnSpPr>
          <p:nvPr/>
        </p:nvCxnSpPr>
        <p:spPr>
          <a:xfrm flipH="1">
            <a:off x="7152967" y="3826459"/>
            <a:ext cx="457202" cy="244098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87D5CDF-3C65-D4BD-CAEF-728124F64A29}"/>
              </a:ext>
            </a:extLst>
          </p:cNvPr>
          <p:cNvCxnSpPr>
            <a:cxnSpLocks/>
          </p:cNvCxnSpPr>
          <p:nvPr/>
        </p:nvCxnSpPr>
        <p:spPr>
          <a:xfrm flipH="1">
            <a:off x="2696523" y="5682322"/>
            <a:ext cx="506309" cy="0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9650DC9-86FA-B815-F70C-C8D37C9D6D4A}"/>
              </a:ext>
            </a:extLst>
          </p:cNvPr>
          <p:cNvSpPr txBox="1"/>
          <p:nvPr/>
        </p:nvSpPr>
        <p:spPr>
          <a:xfrm>
            <a:off x="1933255" y="3054952"/>
            <a:ext cx="793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13%</a:t>
            </a:r>
            <a:endParaRPr lang="en-ZA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83D9E2-9AE4-4243-5B7F-08E31D91F9FB}"/>
              </a:ext>
            </a:extLst>
          </p:cNvPr>
          <p:cNvSpPr txBox="1"/>
          <p:nvPr/>
        </p:nvSpPr>
        <p:spPr>
          <a:xfrm>
            <a:off x="7538859" y="3528034"/>
            <a:ext cx="793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26%</a:t>
            </a:r>
            <a:endParaRPr lang="en-ZA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DB715F-0892-319D-F619-49AC22CE879C}"/>
              </a:ext>
            </a:extLst>
          </p:cNvPr>
          <p:cNvSpPr txBox="1"/>
          <p:nvPr/>
        </p:nvSpPr>
        <p:spPr>
          <a:xfrm>
            <a:off x="3202832" y="5451489"/>
            <a:ext cx="793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0%</a:t>
            </a:r>
            <a:endParaRPr lang="en-Z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574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DC469-EDB2-7E87-BDD8-B284C1A22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6">
            <a:extLst>
              <a:ext uri="{FF2B5EF4-FFF2-40B4-BE49-F238E27FC236}">
                <a16:creationId xmlns:a16="http://schemas.microsoft.com/office/drawing/2014/main" id="{1157436D-37C4-6E8D-2CFA-B0D6AFBF01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60350"/>
            <a:ext cx="64103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Population and enrolment data in SA (contd.)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7B6AD5-47B3-86C3-5993-FD64655A0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235" y="1102758"/>
            <a:ext cx="7425530" cy="549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005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6519</TotalTime>
  <Words>1004</Words>
  <Application>Microsoft Office PowerPoint</Application>
  <PresentationFormat>On-screen Show (4:3)</PresentationFormat>
  <Paragraphs>95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Martin Gustafsson</cp:lastModifiedBy>
  <cp:revision>99</cp:revision>
  <dcterms:created xsi:type="dcterms:W3CDTF">2012-08-14T16:08:11Z</dcterms:created>
  <dcterms:modified xsi:type="dcterms:W3CDTF">2025-09-08T08:06:35Z</dcterms:modified>
</cp:coreProperties>
</file>